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</p:sldMasterIdLst>
  <p:sldIdLst>
    <p:sldId id="256" r:id="rId2"/>
    <p:sldId id="257" r:id="rId3"/>
    <p:sldId id="270" r:id="rId4"/>
    <p:sldId id="261" r:id="rId5"/>
    <p:sldId id="263" r:id="rId6"/>
    <p:sldId id="272" r:id="rId7"/>
    <p:sldId id="273" r:id="rId8"/>
    <p:sldId id="274" r:id="rId9"/>
    <p:sldId id="280" r:id="rId10"/>
    <p:sldId id="277" r:id="rId11"/>
    <p:sldId id="264" r:id="rId12"/>
    <p:sldId id="265" r:id="rId13"/>
    <p:sldId id="266" r:id="rId14"/>
    <p:sldId id="276" r:id="rId15"/>
    <p:sldId id="267" r:id="rId16"/>
    <p:sldId id="268" r:id="rId17"/>
    <p:sldId id="279" r:id="rId18"/>
    <p:sldId id="281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240"/>
    <a:srgbClr val="74B93C"/>
    <a:srgbClr val="70D129"/>
    <a:srgbClr val="6CBF4C"/>
    <a:srgbClr val="FF9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5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412E9C-9C78-324E-86DB-1F7D80539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A05E9D-9C28-394E-AC56-53B7E44D3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E2CFB8-B06E-074C-AFAF-04AE26215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D103A1-7649-5D47-95D1-14219D2DB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289C77-26CB-4241-BEDD-1BA7AE6C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02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6CEE44-F9D2-8D47-A379-ED14E378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E5A795-C634-034A-9654-3E5048091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93B8DA-7980-A24D-82EC-812ECD16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6C9218-2352-4B44-9EED-300B1938B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A274AD-74DF-C949-B844-362CFC672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44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93D175-3112-224B-96DA-D67293159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472317C-F782-0D44-AEB4-D67E1DA84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2D3784-41E5-A44F-85D3-66A23322A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93E531-A871-CC4B-8925-287A2873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FBCAA4-E144-4E4B-8179-C49B6DD3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31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CCA914-A703-2140-BAA7-34304FAA6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C43CE4-BC45-6B45-8F66-593FFE716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0FFFA4-0C04-0A47-ABF0-2F42DE6BD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5F8CC1-4FF4-DC41-A6ED-6D882DB5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ADC2E9-AAD6-C84D-B0F2-8ABE6D67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284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56CAC4-4874-004B-94F8-281BFD88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962F15-6CB0-124D-BF7D-65800AE51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AC6A71-B051-4148-AD43-D3A6FD9B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BB8A31-92BE-4247-A794-2A721266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E76012-9C4C-8F4B-87B8-663FB5CF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62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218ED-AD4A-3B4C-9BA2-A1B92541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1A61FB-D0C3-7446-90F3-69257131B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A4BEAA-0EE8-9B4B-9F75-1D3B6A971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D85DD5-A775-1641-9155-918CC599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09C4DC-E71E-6D46-BF9F-FE17FBD1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9E82A4F-77D8-724F-ACA6-CA2A4E51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31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739923-D012-C84E-9600-90385AB24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A394CA-7760-CE42-A26D-2C5A6DEC9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932330-35C9-BE44-871C-54261C4A4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8788FDD-1D4F-9649-A652-C7F25D84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7D4B6A4-C763-C448-88DB-26E519E8B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4B81839-2815-A949-B51C-1A4EF5E19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7617546-1C5E-9741-AEE5-2CDF3DEA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BFC93B6-FBFE-5142-809A-25D77E7E7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56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5BE61A-EB3E-3C45-927B-7F84EB0B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B31BA2-B184-4E4D-93BD-D5646404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04EB51-BEAC-4240-B090-FF818BC0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83BB4BD-816E-5749-B49A-D8CD98FC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8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F27F77-00C1-9D44-BE80-420257B1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D7F3401-ADB7-4D4A-8FBD-25B36B73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D841B2-58FF-754C-A0F0-AB0C1B5C6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9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B426D-3D06-A44E-9FD7-29C01AA90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450946-4B47-134A-B7F4-264947011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25D833-1A2F-7B4A-8B4D-C935DF570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E49214-1618-FD47-AD7C-BB6425A0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8934F1-B519-4140-8904-DBEA0B48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D195BB-7D46-7F44-8766-D026F56C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92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34942-8870-E541-A177-CBC80F7B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661D0D9-0603-C344-8A44-44B4B60F56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FF7872-6171-5A43-B2D0-69129AD8C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5E4C09-CAFF-2745-8108-2FBECA05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A4A284-1D1B-494B-A30C-828A85ED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9F466-4C0E-F041-8F25-DC386826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80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F44F829-4FB3-4B4B-87B7-C565E71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6F196E-84EF-394E-8A89-C850EFBDB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D8F6D3-B94D-D14B-8E1B-EBBF29909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922C-3F67-C742-8366-00575AC5C304}" type="datetimeFigureOut">
              <a:rPr lang="it-IT" smtClean="0"/>
              <a:t>29/10/20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6A8D65-6EF7-E64E-9996-92825C6B5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B0F235-7F6C-824A-9BEA-D8AA9213E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D92BB-B4D0-7942-A7BA-2E7BF5E04C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23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viterboambiente.ne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0DB952D-C5C8-0E4F-888C-E9B033D3B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2983371" y="4761186"/>
            <a:ext cx="6225258" cy="180377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FEF11D-E676-AD49-81A5-214EDDB320E7}"/>
              </a:ext>
            </a:extLst>
          </p:cNvPr>
          <p:cNvSpPr txBox="1"/>
          <p:nvPr/>
        </p:nvSpPr>
        <p:spPr>
          <a:xfrm>
            <a:off x="998937" y="1431665"/>
            <a:ext cx="9948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 </a:t>
            </a:r>
            <a:r>
              <a:rPr lang="it-IT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CONFERENZA STAMPA DI PRESENTAZIONE «CAMPAGNA DI COMUNICAZIONE 2020»</a:t>
            </a:r>
          </a:p>
          <a:p>
            <a:pPr algn="ctr"/>
            <a:r>
              <a:rPr lang="it-IT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 VITERBO AMBIENTE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8D15ABF-4D93-9742-A9E4-AFC6B868FBC1}"/>
              </a:ext>
            </a:extLst>
          </p:cNvPr>
          <p:cNvSpPr txBox="1"/>
          <p:nvPr/>
        </p:nvSpPr>
        <p:spPr>
          <a:xfrm>
            <a:off x="4564615" y="4121425"/>
            <a:ext cx="248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Venerdì 30 ottobre 2020</a:t>
            </a:r>
          </a:p>
        </p:txBody>
      </p:sp>
    </p:spTree>
    <p:extLst>
      <p:ext uri="{BB962C8B-B14F-4D97-AF65-F5344CB8AC3E}">
        <p14:creationId xmlns:p14="http://schemas.microsoft.com/office/powerpoint/2010/main" val="96089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CB21B3E-9E1B-1045-9D1A-9B5E7EEE7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412750"/>
            <a:ext cx="114935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7B057-6F28-3C46-82C6-134214E9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823" y="1321956"/>
            <a:ext cx="10515600" cy="4520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200" b="1" i="1" dirty="0">
                <a:solidFill>
                  <a:srgbClr val="FF0000"/>
                </a:solidFill>
              </a:rPr>
              <a:t>Nel pieno rispetto delle norme anti-</a:t>
            </a:r>
            <a:r>
              <a:rPr lang="it-IT" sz="2200" b="1" i="1" dirty="0" err="1">
                <a:solidFill>
                  <a:srgbClr val="FF0000"/>
                </a:solidFill>
              </a:rPr>
              <a:t>covid</a:t>
            </a:r>
            <a:r>
              <a:rPr lang="it-IT" sz="2200" b="1" i="1" dirty="0">
                <a:solidFill>
                  <a:srgbClr val="FF0000"/>
                </a:solidFill>
              </a:rPr>
              <a:t> e delle eventuali restrizioni regionali, le attività previste potranno subire modifiche nella modalità attuativa. </a:t>
            </a:r>
            <a:endParaRPr lang="it-IT" sz="2200" i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2200" b="1" i="1" dirty="0"/>
              <a:t>Ciclo conferenze stampa</a:t>
            </a:r>
            <a:r>
              <a:rPr lang="it-IT" sz="2200" i="1" dirty="0"/>
              <a:t>: </a:t>
            </a:r>
            <a:r>
              <a:rPr lang="it-IT" sz="2200" dirty="0"/>
              <a:t>presentazione del piano, ma anche dei dati quantitativi e qualitativi durante il contratto /anno di servizio.</a:t>
            </a:r>
          </a:p>
          <a:p>
            <a:pPr>
              <a:lnSpc>
                <a:spcPct val="100000"/>
              </a:lnSpc>
            </a:pPr>
            <a:r>
              <a:rPr lang="it-IT" sz="2200" b="1" i="1" dirty="0"/>
              <a:t>Gazebo informativi</a:t>
            </a:r>
            <a:r>
              <a:rPr lang="it-IT" sz="2200" b="1" dirty="0"/>
              <a:t>: </a:t>
            </a:r>
            <a:r>
              <a:rPr lang="it-IT" sz="2200" dirty="0"/>
              <a:t>in due week end, in  due siti ad alta visibilità.</a:t>
            </a:r>
          </a:p>
          <a:p>
            <a:pPr>
              <a:lnSpc>
                <a:spcPct val="100000"/>
              </a:lnSpc>
            </a:pPr>
            <a:r>
              <a:rPr lang="it-IT" sz="2200" b="1" i="1" dirty="0"/>
              <a:t>“Merceologica” in piazza: </a:t>
            </a:r>
            <a:r>
              <a:rPr lang="it-IT" sz="2200" dirty="0"/>
              <a:t>dimostrazione sulla verifica del contenuto di un conferimento di rifiuti – sito ad alta visibilità.</a:t>
            </a:r>
          </a:p>
          <a:p>
            <a:pPr>
              <a:lnSpc>
                <a:spcPct val="100000"/>
              </a:lnSpc>
            </a:pPr>
            <a:r>
              <a:rPr lang="it-IT" sz="2200" dirty="0"/>
              <a:t> </a:t>
            </a:r>
            <a:r>
              <a:rPr lang="it-IT" sz="2200" b="1" i="1" dirty="0"/>
              <a:t>Assemblee / incontri</a:t>
            </a:r>
            <a:r>
              <a:rPr lang="it-IT" sz="2200" b="1" dirty="0"/>
              <a:t> : </a:t>
            </a:r>
            <a:r>
              <a:rPr lang="it-IT" sz="2200" dirty="0"/>
              <a:t>due iniziative  pubbliche, una al centro, una in una frazione, per incontrare le utenze: presentare le buone pratiche e per ascoltare i problemi.</a:t>
            </a:r>
          </a:p>
          <a:p>
            <a:pPr>
              <a:lnSpc>
                <a:spcPct val="100000"/>
              </a:lnSpc>
            </a:pPr>
            <a:r>
              <a:rPr lang="it-IT" sz="2200" b="1" dirty="0"/>
              <a:t>C</a:t>
            </a:r>
            <a:r>
              <a:rPr lang="it-IT" sz="2200" b="1" i="1" dirty="0"/>
              <a:t>ampagna condomini</a:t>
            </a:r>
            <a:r>
              <a:rPr lang="it-IT" sz="2200" b="1" dirty="0"/>
              <a:t>: </a:t>
            </a:r>
            <a:r>
              <a:rPr lang="it-IT" sz="2200" dirty="0"/>
              <a:t>“incontro Amministratori” e “merceologica condomini”, due iniziative necessarie per un’utenza che spesso evidenzi criticità impattanti.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BFAC16-0E58-8B49-994F-AA5A2496D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9205926" y="5919537"/>
            <a:ext cx="2986074" cy="86522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2D8CED3-D370-1A42-B7DD-4AD4275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23" y="192053"/>
            <a:ext cx="10515600" cy="75122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ATTIVITÀ PROMOZIONALI ED INCONTRI</a:t>
            </a:r>
          </a:p>
        </p:txBody>
      </p:sp>
    </p:spTree>
    <p:extLst>
      <p:ext uri="{BB962C8B-B14F-4D97-AF65-F5344CB8AC3E}">
        <p14:creationId xmlns:p14="http://schemas.microsoft.com/office/powerpoint/2010/main" val="4041454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7B057-6F28-3C46-82C6-134214E9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289"/>
            <a:ext cx="10515600" cy="4301491"/>
          </a:xfrm>
        </p:spPr>
        <p:txBody>
          <a:bodyPr>
            <a:normAutofit fontScale="85000" lnSpcReduction="20000"/>
          </a:bodyPr>
          <a:lstStyle/>
          <a:p>
            <a:r>
              <a:rPr lang="it-IT" sz="2600" b="1" dirty="0"/>
              <a:t>SITO WEB  </a:t>
            </a:r>
            <a:r>
              <a:rPr lang="it-IT" sz="2600" b="1" dirty="0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VITERBOAMBIENTE.NET</a:t>
            </a:r>
            <a:r>
              <a:rPr lang="it-IT" sz="2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600" dirty="0"/>
              <a:t>:</a:t>
            </a:r>
          </a:p>
          <a:p>
            <a:pPr lvl="1"/>
            <a:r>
              <a:rPr lang="it-IT" sz="2600" dirty="0"/>
              <a:t>Profondo restyling (struttura informatica funzionale per i </a:t>
            </a:r>
            <a:r>
              <a:rPr lang="it-IT" sz="2600" dirty="0" err="1"/>
              <a:t>device</a:t>
            </a:r>
            <a:r>
              <a:rPr lang="it-IT" sz="2600" dirty="0"/>
              <a:t> di ultima generazione) </a:t>
            </a:r>
          </a:p>
          <a:p>
            <a:pPr lvl="1"/>
            <a:r>
              <a:rPr lang="it-IT" sz="2600" dirty="0"/>
              <a:t>Sezioni qualificate nell’accesso e nei contenuti </a:t>
            </a:r>
          </a:p>
          <a:p>
            <a:pPr lvl="1"/>
            <a:r>
              <a:rPr lang="it-IT" sz="2600" dirty="0"/>
              <a:t>Accesso diretto ai servizi offerti ai cittadini</a:t>
            </a:r>
          </a:p>
          <a:p>
            <a:pPr lvl="1"/>
            <a:r>
              <a:rPr lang="it-IT" sz="2600" dirty="0"/>
              <a:t>Inserimento di sezioni dedicate al trasferimento delle informazioni. </a:t>
            </a:r>
          </a:p>
          <a:p>
            <a:pPr marL="457200" lvl="1" indent="0">
              <a:buNone/>
            </a:pPr>
            <a:endParaRPr lang="it-IT" sz="2600" dirty="0"/>
          </a:p>
          <a:p>
            <a:r>
              <a:rPr lang="it-IT" sz="2600" dirty="0"/>
              <a:t> </a:t>
            </a:r>
            <a:r>
              <a:rPr lang="it-IT" sz="2600" b="1" dirty="0"/>
              <a:t>COMUNICAZIONE TELEFONICA “UTENTE/AZIENDA” </a:t>
            </a:r>
            <a:r>
              <a:rPr lang="it-IT" sz="2600" dirty="0"/>
              <a:t>:</a:t>
            </a:r>
          </a:p>
          <a:p>
            <a:pPr lvl="1"/>
            <a:r>
              <a:rPr lang="it-IT" sz="2600" dirty="0"/>
              <a:t>Conferma dotazione contrattuale (numero verde, servizio centralino);</a:t>
            </a:r>
          </a:p>
          <a:p>
            <a:pPr lvl="1"/>
            <a:r>
              <a:rPr lang="it-IT" sz="2600" dirty="0"/>
              <a:t>Acquisto di una specifica tecnologia (V. Voice) in grado di: consentire un accesso al centralino praticamente illimitato con capacità di risposta automatica, oltre all’operatore;  prenotazioni h 24 per ritiro ingombranti; indicazioni sulla corretta separazione delle frazioni/oggetti, riepilogo delle norme che regolano il servizio di igiene urbana e le correlate sanzioni.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766743-8F3C-0B49-996C-69196D4ED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20" b="22130"/>
          <a:stretch/>
        </p:blipFill>
        <p:spPr>
          <a:xfrm>
            <a:off x="9205926" y="5992780"/>
            <a:ext cx="2986074" cy="86522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2D8CED3-D370-1A42-B7DD-4AD4275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SITO WEB &amp; NEW MEDIA</a:t>
            </a:r>
          </a:p>
        </p:txBody>
      </p:sp>
    </p:spTree>
    <p:extLst>
      <p:ext uri="{BB962C8B-B14F-4D97-AF65-F5344CB8AC3E}">
        <p14:creationId xmlns:p14="http://schemas.microsoft.com/office/powerpoint/2010/main" val="2145898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7B057-6F28-3C46-82C6-134214E9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22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ATTIVITÀ FORMATIVA</a:t>
            </a:r>
          </a:p>
          <a:p>
            <a:pPr>
              <a:buFontTx/>
              <a:buChar char="-"/>
            </a:pPr>
            <a:r>
              <a:rPr lang="it-IT" b="1" dirty="0"/>
              <a:t>Modalità</a:t>
            </a:r>
            <a:r>
              <a:rPr lang="it-IT" dirty="0"/>
              <a:t>: online,</a:t>
            </a:r>
            <a:r>
              <a:rPr lang="it-IT" b="1" dirty="0"/>
              <a:t> </a:t>
            </a:r>
            <a:r>
              <a:rPr lang="it-IT" i="1" dirty="0"/>
              <a:t>su piattaforma ZOOM.</a:t>
            </a:r>
            <a:endParaRPr lang="it-IT" dirty="0"/>
          </a:p>
          <a:p>
            <a:pPr>
              <a:buFontTx/>
              <a:buChar char="-"/>
            </a:pPr>
            <a:r>
              <a:rPr lang="it-IT" b="1" dirty="0"/>
              <a:t>Target</a:t>
            </a:r>
            <a:r>
              <a:rPr lang="it-IT" dirty="0"/>
              <a:t>: utenze domestiche e dipendenti pubblici </a:t>
            </a:r>
            <a:r>
              <a:rPr lang="it-IT" sz="2400" dirty="0"/>
              <a:t>(incarichi sul servizio) </a:t>
            </a:r>
          </a:p>
          <a:p>
            <a:pPr>
              <a:buFontTx/>
              <a:buChar char="-"/>
            </a:pPr>
            <a:r>
              <a:rPr lang="it-IT" b="1" dirty="0"/>
              <a:t>Iniziative progettate</a:t>
            </a:r>
            <a:r>
              <a:rPr lang="it-IT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i="1" u="sng" dirty="0"/>
              <a:t>Corso per dipendenti pubblici</a:t>
            </a:r>
            <a:r>
              <a:rPr lang="it-IT" i="1" dirty="0"/>
              <a:t> </a:t>
            </a:r>
            <a:r>
              <a:rPr lang="it-IT" dirty="0"/>
              <a:t>per il dettaglio degli aspetti afferenti il servizio di raccolta dei rifiuti;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i="1" u="sng" dirty="0"/>
              <a:t>Corso di formazione sul compostaggio domestico. 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766743-8F3C-0B49-996C-69196D4ED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9205926" y="5861389"/>
            <a:ext cx="2986074" cy="86522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2D8CED3-D370-1A42-B7DD-4AD4275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FORMAZIONE ON LINE</a:t>
            </a:r>
          </a:p>
        </p:txBody>
      </p:sp>
    </p:spTree>
    <p:extLst>
      <p:ext uri="{BB962C8B-B14F-4D97-AF65-F5344CB8AC3E}">
        <p14:creationId xmlns:p14="http://schemas.microsoft.com/office/powerpoint/2010/main" val="3885145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33E1A5-ECE6-CE4A-BBF6-391237C4E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185"/>
            <a:ext cx="6872416" cy="497220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it-IT" sz="2300" dirty="0"/>
              <a:t>Viene tenuto da un </a:t>
            </a:r>
            <a:r>
              <a:rPr lang="it-IT" sz="2300" b="1" dirty="0"/>
              <a:t>esperto in materia</a:t>
            </a:r>
            <a:r>
              <a:rPr lang="it-IT" sz="2300" dirty="0"/>
              <a:t>. </a:t>
            </a:r>
          </a:p>
          <a:p>
            <a:pPr>
              <a:buFontTx/>
              <a:buChar char="-"/>
            </a:pPr>
            <a:r>
              <a:rPr lang="it-IT" sz="2300" dirty="0"/>
              <a:t>la partecipazione prevede il rilascio di un </a:t>
            </a:r>
            <a:r>
              <a:rPr lang="it-IT" sz="2300" b="1" u="sng" dirty="0"/>
              <a:t>attestato di partecipazione</a:t>
            </a:r>
            <a:r>
              <a:rPr lang="it-IT" sz="2300" b="1" dirty="0"/>
              <a:t>.</a:t>
            </a:r>
          </a:p>
          <a:p>
            <a:pPr>
              <a:buFontTx/>
              <a:buChar char="-"/>
            </a:pPr>
            <a:r>
              <a:rPr lang="it-IT" sz="2300" dirty="0"/>
              <a:t>La </a:t>
            </a:r>
            <a:r>
              <a:rPr lang="it-IT" sz="2300" b="1" dirty="0"/>
              <a:t>modalità online </a:t>
            </a:r>
            <a:r>
              <a:rPr lang="it-IT" sz="2300" dirty="0"/>
              <a:t>è stata studiata per garantire un’ampia partecipazione e per essere accattivante in termini di interesse facendo del confronto lo strumento per risolvere i principali problemi e dubbi comuni sul tema.</a:t>
            </a:r>
          </a:p>
          <a:p>
            <a:pPr marL="0" indent="0">
              <a:buNone/>
            </a:pPr>
            <a:r>
              <a:rPr lang="it-IT" sz="2300" dirty="0"/>
              <a:t>La </a:t>
            </a:r>
            <a:r>
              <a:rPr lang="it-IT" sz="2300" b="1" dirty="0"/>
              <a:t>promozione del compostaggio domestico </a:t>
            </a:r>
            <a:r>
              <a:rPr lang="it-IT" sz="2300" dirty="0"/>
              <a:t>nasce come un’idea virtuosa con lo scopo di consapevolizzare i cittadini sulle tematiche della riduzione dei rifiuti in ingresso agli impianti di trattamento dei rifiuti organici e della riduzione dell’impatto ambientale della raccolta dei rifiuti.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368C66F-E026-904A-9FA0-3AA03BCA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CORSO COMPOSTAGGIO DOMESTICO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CA0ED16-B27A-284A-871F-A5EAF6692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4"/>
          <a:stretch/>
        </p:blipFill>
        <p:spPr>
          <a:xfrm>
            <a:off x="8083689" y="1598888"/>
            <a:ext cx="3160960" cy="2192328"/>
          </a:xfrm>
          <a:prstGeom prst="rect">
            <a:avLst/>
          </a:prstGeom>
        </p:spPr>
      </p:pic>
      <p:pic>
        <p:nvPicPr>
          <p:cNvPr id="8" name="Segnaposto contenuto 3" descr="Immagine che contiene erba, esterni, uomo, persona&#10;&#10;Descrizione generata automaticamente">
            <a:extLst>
              <a:ext uri="{FF2B5EF4-FFF2-40B4-BE49-F238E27FC236}">
                <a16:creationId xmlns:a16="http://schemas.microsoft.com/office/drawing/2014/main" id="{75C5EBBB-EBB2-ED4C-86CF-914A37D39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827" y="4135539"/>
            <a:ext cx="3157822" cy="17135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0E6F8E2-F630-9D4E-AE4D-962254B4F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20" b="22130"/>
          <a:stretch/>
        </p:blipFill>
        <p:spPr>
          <a:xfrm>
            <a:off x="9205926" y="5992780"/>
            <a:ext cx="2986074" cy="8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3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7B057-6F28-3C46-82C6-134214E9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0842"/>
            <a:ext cx="6151178" cy="421214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it-IT" dirty="0"/>
              <a:t>Consci del particolare momento storico che stiamo vivendo, l'attività proposta sarà facilmente adattabile ad una didattica a distanza grazie all’ausilio di applicativi come zoom e </a:t>
            </a:r>
            <a:r>
              <a:rPr lang="it-IT" dirty="0" err="1"/>
              <a:t>google</a:t>
            </a:r>
            <a:r>
              <a:rPr lang="it-IT" dirty="0"/>
              <a:t> </a:t>
            </a:r>
            <a:r>
              <a:rPr lang="it-IT" dirty="0" err="1"/>
              <a:t>meet</a:t>
            </a:r>
            <a:r>
              <a:rPr lang="it-IT" dirty="0"/>
              <a:t>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Il progetto prevede la creazione di una </a:t>
            </a:r>
            <a:r>
              <a:rPr lang="it-IT" b="1" dirty="0"/>
              <a:t>CLASSE VIRTUALE </a:t>
            </a:r>
            <a:r>
              <a:rPr lang="it-IT" dirty="0"/>
              <a:t>dove il nostro personale accreditato alla formazione svolgerà delle </a:t>
            </a:r>
            <a:r>
              <a:rPr lang="it-IT" b="1" i="1" dirty="0"/>
              <a:t>video lezioni </a:t>
            </a:r>
            <a:r>
              <a:rPr lang="it-IT" i="1" dirty="0"/>
              <a:t>per sensibilizzare gli alunni ed il personale docente ad una corretta gestione e raccolta differenziata dei rifiuti prodotti.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L’attività sarà rivolta alle scuole di ogni ordine e grado, diversificate in base alla tipologia di scuola partecipante.</a:t>
            </a:r>
          </a:p>
          <a:p>
            <a:pPr marL="0" indent="0" algn="just">
              <a:buNone/>
            </a:pPr>
            <a:r>
              <a:rPr lang="it-IT" dirty="0"/>
              <a:t>Al termine dell’anno scolastico verrà organizzata una giornata conclusiva per rendere noti i risultati dell’attività svolta.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766743-8F3C-0B49-996C-69196D4ED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9121843" y="5925328"/>
            <a:ext cx="2986074" cy="86522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2D8CED3-D370-1A42-B7DD-4AD4275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DI EDUCAZIONE AMBIENTALE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23CDBBF-5B11-494D-8150-CCF01E2B4471}"/>
              </a:ext>
            </a:extLst>
          </p:cNvPr>
          <p:cNvGrpSpPr/>
          <p:nvPr/>
        </p:nvGrpSpPr>
        <p:grpSpPr>
          <a:xfrm>
            <a:off x="7252492" y="1883176"/>
            <a:ext cx="4101308" cy="3091648"/>
            <a:chOff x="7156069" y="1870842"/>
            <a:chExt cx="4101308" cy="3091648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C87E0574-846C-1742-8A44-4E3D62A72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46"/>
            <a:stretch>
              <a:fillRect/>
            </a:stretch>
          </p:blipFill>
          <p:spPr bwMode="auto">
            <a:xfrm>
              <a:off x="7156069" y="1870842"/>
              <a:ext cx="4101308" cy="309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6C9303CB-A1F8-304C-BE5A-0808C7A4FB49}"/>
                </a:ext>
              </a:extLst>
            </p:cNvPr>
            <p:cNvSpPr txBox="1"/>
            <p:nvPr/>
          </p:nvSpPr>
          <p:spPr>
            <a:xfrm>
              <a:off x="7919884" y="3561734"/>
              <a:ext cx="1401097" cy="235975"/>
            </a:xfrm>
            <a:prstGeom prst="rect">
              <a:avLst/>
            </a:prstGeom>
            <a:solidFill>
              <a:srgbClr val="7AC240"/>
            </a:solidFill>
          </p:spPr>
          <p:txBody>
            <a:bodyPr wrap="square" rtlCol="0">
              <a:spAutoFit/>
            </a:bodyPr>
            <a:lstStyle/>
            <a:p>
              <a:endParaRPr lang="it-IT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754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7B057-6F28-3C46-82C6-134214E9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5372"/>
            <a:ext cx="104394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b="1" dirty="0"/>
              <a:t>VIDEO TUTORIAL:</a:t>
            </a:r>
            <a:r>
              <a:rPr lang="it-IT" dirty="0"/>
              <a:t> realizzazione di n.5 video dedicati a varie frazioni merceologiche, proposti inizialmente su </a:t>
            </a:r>
            <a:r>
              <a:rPr lang="it-IT" dirty="0" err="1"/>
              <a:t>youtube</a:t>
            </a:r>
            <a:r>
              <a:rPr lang="it-IT" dirty="0"/>
              <a:t> e poi migrati sul sito aziendale. 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b="1" dirty="0"/>
              <a:t>GADGET</a:t>
            </a:r>
            <a:r>
              <a:rPr lang="it-IT" dirty="0"/>
              <a:t>: A tutti coloro che parteciperanno alle varie iniziative verrà offerto un gadget “</a:t>
            </a:r>
            <a:r>
              <a:rPr lang="it-IT" dirty="0" err="1"/>
              <a:t>covid</a:t>
            </a:r>
            <a:r>
              <a:rPr lang="it-IT" dirty="0"/>
              <a:t> </a:t>
            </a:r>
            <a:r>
              <a:rPr lang="it-IT" dirty="0" err="1"/>
              <a:t>friendly</a:t>
            </a:r>
            <a:r>
              <a:rPr lang="it-IT" dirty="0"/>
              <a:t>” ovvero un porta mascherina. 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b="1" dirty="0"/>
              <a:t>“APRIAMO LA CACCIA”: </a:t>
            </a:r>
            <a:r>
              <a:rPr lang="it-IT" dirty="0"/>
              <a:t>Presentazione dei dati “di partenza” sugli abbandoni nel  Centro Storico/area del “porta a porta” e area vasta con raccolta presso le Isole di Prossimità.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766743-8F3C-0B49-996C-69196D4ED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9205926" y="5841245"/>
            <a:ext cx="2986074" cy="86522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2D8CED3-D370-1A42-B7DD-4AD4275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ALTRE ATTIVITÀ</a:t>
            </a:r>
          </a:p>
        </p:txBody>
      </p:sp>
    </p:spTree>
    <p:extLst>
      <p:ext uri="{BB962C8B-B14F-4D97-AF65-F5344CB8AC3E}">
        <p14:creationId xmlns:p14="http://schemas.microsoft.com/office/powerpoint/2010/main" val="3954645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392488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/>
              <a:t>I DATI DI PARTENZA</a:t>
            </a:r>
            <a:r>
              <a:rPr lang="it-IT" sz="4500" dirty="0"/>
              <a:t>: </a:t>
            </a:r>
            <a:r>
              <a:rPr lang="it-IT" sz="2900" dirty="0"/>
              <a:t> </a:t>
            </a:r>
            <a:r>
              <a:rPr lang="it-IT" sz="2900" b="1" dirty="0"/>
              <a:t>«QUANTITA’ DI RIFIUTI» </a:t>
            </a:r>
            <a:r>
              <a:rPr lang="it-IT" sz="2900" dirty="0"/>
              <a:t>GENERATE DAGLI ABBANDONI E CONFERIMENTI IMPROPRI</a:t>
            </a:r>
          </a:p>
          <a:p>
            <a:pPr lvl="1"/>
            <a:r>
              <a:rPr lang="it-IT" dirty="0"/>
              <a:t>Isole di Prossimità («prodotti» quasi 300 kg/giorno)</a:t>
            </a:r>
          </a:p>
          <a:p>
            <a:pPr lvl="3"/>
            <a:r>
              <a:rPr lang="it-IT" sz="1800" dirty="0"/>
              <a:t>111 </a:t>
            </a:r>
            <a:r>
              <a:rPr lang="it-IT" sz="1800" dirty="0" err="1"/>
              <a:t>tonn</a:t>
            </a:r>
            <a:r>
              <a:rPr lang="it-IT" sz="1800" dirty="0"/>
              <a:t> raccolte  MECCANICAMENTE fuori dai cassonetti  </a:t>
            </a:r>
            <a:r>
              <a:rPr lang="it-IT" sz="2600" dirty="0">
                <a:latin typeface="Calibri Light" panose="020F0302020204030204" pitchFamily="34" charset="0"/>
              </a:rPr>
              <a:t>(base annua) delle quali:</a:t>
            </a:r>
          </a:p>
          <a:p>
            <a:pPr marL="1371600" lvl="3" indent="0">
              <a:buNone/>
            </a:pPr>
            <a:r>
              <a:rPr lang="it-IT" sz="2600" dirty="0">
                <a:latin typeface="Calibri Light" panose="020F0302020204030204" pitchFamily="34" charset="0"/>
              </a:rPr>
              <a:t>	    -       72 </a:t>
            </a:r>
            <a:r>
              <a:rPr lang="it-IT" sz="2600" dirty="0" err="1">
                <a:latin typeface="Calibri Light" panose="020F0302020204030204" pitchFamily="34" charset="0"/>
              </a:rPr>
              <a:t>Tonn</a:t>
            </a:r>
            <a:r>
              <a:rPr lang="it-IT" sz="2600" dirty="0">
                <a:latin typeface="Calibri Light" panose="020F0302020204030204" pitchFamily="34" charset="0"/>
              </a:rPr>
              <a:t> avviate a impianto TMB ≈ costo smaltimento € 10.000 circa</a:t>
            </a:r>
          </a:p>
          <a:p>
            <a:pPr marL="1371600" lvl="3" indent="0">
              <a:buNone/>
            </a:pPr>
            <a:r>
              <a:rPr lang="it-IT" sz="2600" dirty="0">
                <a:latin typeface="Calibri Light" panose="020F0302020204030204" pitchFamily="34" charset="0"/>
              </a:rPr>
              <a:t> 	    -       39 </a:t>
            </a:r>
            <a:r>
              <a:rPr lang="it-IT" sz="2600" dirty="0" err="1">
                <a:latin typeface="Calibri Light" panose="020F0302020204030204" pitchFamily="34" charset="0"/>
              </a:rPr>
              <a:t>Tonn</a:t>
            </a:r>
            <a:r>
              <a:rPr lang="it-IT" sz="2600" dirty="0">
                <a:latin typeface="Calibri Light" panose="020F0302020204030204" pitchFamily="34" charset="0"/>
              </a:rPr>
              <a:t>  avviate altro impianto ≈ costo smaltimento € 13.000 circa</a:t>
            </a:r>
          </a:p>
          <a:p>
            <a:pPr lvl="1"/>
            <a:r>
              <a:rPr lang="it-IT" dirty="0"/>
              <a:t>Centro Storico (prodotti quasi 1.800 kg/giorno)</a:t>
            </a:r>
          </a:p>
          <a:p>
            <a:pPr lvl="3"/>
            <a:r>
              <a:rPr lang="it-IT" sz="2600" dirty="0">
                <a:latin typeface="Calibri Light" panose="020F0302020204030204" pitchFamily="34" charset="0"/>
              </a:rPr>
              <a:t>Durante il servizio di raccolta, Il </a:t>
            </a:r>
            <a:r>
              <a:rPr lang="it-IT" sz="2600" b="1" dirty="0">
                <a:latin typeface="Calibri Light" panose="020F0302020204030204" pitchFamily="34" charset="0"/>
              </a:rPr>
              <a:t>74% dei prelievi </a:t>
            </a:r>
            <a:r>
              <a:rPr lang="it-IT" sz="2600" dirty="0">
                <a:latin typeface="Calibri Light" panose="020F0302020204030204" pitchFamily="34" charset="0"/>
              </a:rPr>
              <a:t>effettuati è costituito da conferimenti irregolari (sacchi, contenitori non conformi e ingombranti). Questo dato rilevato ad ottobre conferma un trend monitorato sin dal 2017.</a:t>
            </a:r>
          </a:p>
          <a:p>
            <a:pPr lvl="3"/>
            <a:r>
              <a:rPr lang="it-IT" sz="2600" dirty="0">
                <a:latin typeface="Calibri Light" panose="020F0302020204030204" pitchFamily="34" charset="0"/>
              </a:rPr>
              <a:t>Stima del peso giornaliero dei conferimenti impropri rimossi dal Centro Storico: </a:t>
            </a:r>
          </a:p>
          <a:p>
            <a:pPr marL="914400" lvl="2" indent="0">
              <a:buNone/>
            </a:pPr>
            <a:r>
              <a:rPr lang="it-IT" sz="2800" dirty="0">
                <a:latin typeface="Calibri Light" panose="020F0302020204030204" pitchFamily="34" charset="0"/>
              </a:rPr>
              <a:t>	    -       durante i giorni di raccolta delle frazioni differenziate </a:t>
            </a:r>
            <a:r>
              <a:rPr lang="it-IT" sz="2800" b="1" dirty="0">
                <a:latin typeface="Calibri Light" panose="020F0302020204030204" pitchFamily="34" charset="0"/>
              </a:rPr>
              <a:t>avviabili a riciclo</a:t>
            </a:r>
            <a:r>
              <a:rPr lang="it-IT" sz="2800" dirty="0">
                <a:latin typeface="Calibri Light" panose="020F0302020204030204" pitchFamily="34" charset="0"/>
              </a:rPr>
              <a:t>: 1,4 </a:t>
            </a:r>
            <a:r>
              <a:rPr lang="it-IT" sz="2800" dirty="0" err="1">
                <a:latin typeface="Calibri Light" panose="020F0302020204030204" pitchFamily="34" charset="0"/>
              </a:rPr>
              <a:t>Tonn</a:t>
            </a:r>
            <a:r>
              <a:rPr lang="it-IT" sz="2800" dirty="0">
                <a:latin typeface="Calibri Light" panose="020F0302020204030204" pitchFamily="34" charset="0"/>
              </a:rPr>
              <a:t> (pari a circa 440 </a:t>
            </a:r>
            <a:r>
              <a:rPr lang="it-IT" sz="2800" dirty="0" err="1">
                <a:latin typeface="Calibri Light" panose="020F0302020204030204" pitchFamily="34" charset="0"/>
              </a:rPr>
              <a:t>Tonn</a:t>
            </a:r>
            <a:r>
              <a:rPr lang="it-IT" sz="2800" dirty="0">
                <a:latin typeface="Calibri Light" panose="020F0302020204030204" pitchFamily="34" charset="0"/>
              </a:rPr>
              <a:t>/anno</a:t>
            </a:r>
            <a:r>
              <a:rPr lang="it-IT" sz="2800" b="1" dirty="0">
                <a:latin typeface="Calibri Light" panose="020F0302020204030204" pitchFamily="34" charset="0"/>
              </a:rPr>
              <a:t>) ≈ €62.000 circa</a:t>
            </a:r>
          </a:p>
          <a:p>
            <a:pPr marL="914400" lvl="2" indent="0">
              <a:buNone/>
            </a:pPr>
            <a:r>
              <a:rPr lang="it-IT" sz="2800" dirty="0">
                <a:latin typeface="Calibri Light" panose="020F0302020204030204" pitchFamily="34" charset="0"/>
              </a:rPr>
              <a:t> 	    -      durante i giorni di raccolta del Secco Residuo: 4 </a:t>
            </a:r>
            <a:r>
              <a:rPr lang="it-IT" sz="2800" dirty="0" err="1">
                <a:latin typeface="Calibri Light" panose="020F0302020204030204" pitchFamily="34" charset="0"/>
              </a:rPr>
              <a:t>Tonn</a:t>
            </a:r>
            <a:r>
              <a:rPr lang="it-IT" sz="2800" dirty="0">
                <a:latin typeface="Calibri Light" panose="020F0302020204030204" pitchFamily="34" charset="0"/>
              </a:rPr>
              <a:t> (pari a circa 208 </a:t>
            </a:r>
            <a:r>
              <a:rPr lang="it-IT" sz="2800" dirty="0" err="1">
                <a:latin typeface="Calibri Light" panose="020F0302020204030204" pitchFamily="34" charset="0"/>
              </a:rPr>
              <a:t>Tonn</a:t>
            </a:r>
            <a:r>
              <a:rPr lang="it-IT" sz="2800" dirty="0">
                <a:latin typeface="Calibri Light" panose="020F0302020204030204" pitchFamily="34" charset="0"/>
              </a:rPr>
              <a:t>/anno) ≈ €29.000 circa</a:t>
            </a:r>
          </a:p>
          <a:p>
            <a:pPr marL="0" indent="0">
              <a:buNone/>
            </a:pPr>
            <a:r>
              <a:rPr lang="it-IT" sz="3600" dirty="0">
                <a:latin typeface="Calibri Light" panose="020F0302020204030204" pitchFamily="34" charset="0"/>
              </a:rPr>
              <a:t>LA «PRODUZIONE» DI ABBANDONI E’ DI 760 TONN/ANNO E COSTA CIRCA € 114.000</a:t>
            </a:r>
          </a:p>
          <a:p>
            <a:pPr marL="914400" lvl="2" indent="0">
              <a:buNone/>
            </a:pPr>
            <a:endParaRPr lang="it-IT" sz="1800" dirty="0"/>
          </a:p>
          <a:p>
            <a:r>
              <a:rPr lang="it-IT" sz="2900" b="1" dirty="0"/>
              <a:t>OBIETTIVI PER IL PRIMO SEMESTRE: CERCARE DI RIDURRE IL FENOMENO DI ALMENO 1000 KG/GIORNO  </a:t>
            </a:r>
          </a:p>
          <a:p>
            <a:pPr marL="914400" lvl="2" indent="0">
              <a:buNone/>
            </a:pPr>
            <a:endParaRPr lang="it-IT" sz="1200" dirty="0"/>
          </a:p>
          <a:p>
            <a:pPr marL="914400" lvl="2" indent="0">
              <a:buNone/>
            </a:pPr>
            <a:endParaRPr lang="it-IT" b="1" i="1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0F309F7-FBF5-8B43-8B8F-1C041457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345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«APRIAMO LA CACCIA…»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C1BDBC1-E747-264A-B251-B0AE77754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9121843" y="5925328"/>
            <a:ext cx="2986074" cy="8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65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35" y="28875"/>
            <a:ext cx="12041330" cy="677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1200F-23BC-7F44-9654-46C235F0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PRESENTAZIONE 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7B057-6F28-3C46-82C6-134214E9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72" y="177537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L’ Appalto Ponte per la gestione  dei servizi di nettezza urbana nella Città di Viterbo è stato affidato per 12 mesi, a partire dal 1° settembre, all’Associazione Temporanea di Imprese composta da due società: </a:t>
            </a:r>
          </a:p>
          <a:p>
            <a:pPr marL="0" indent="0">
              <a:buNone/>
            </a:pPr>
            <a:r>
              <a:rPr lang="it-IT" b="1" dirty="0" err="1"/>
              <a:t>Gesenu</a:t>
            </a:r>
            <a:r>
              <a:rPr lang="it-IT" b="1" dirty="0"/>
              <a:t> </a:t>
            </a:r>
            <a:r>
              <a:rPr lang="it-IT" b="1" dirty="0" err="1"/>
              <a:t>SpA</a:t>
            </a:r>
            <a:r>
              <a:rPr lang="it-IT" b="1" dirty="0"/>
              <a:t>, (</a:t>
            </a:r>
            <a:r>
              <a:rPr lang="it-IT" dirty="0"/>
              <a:t>nel ruolo di Mandataria) e </a:t>
            </a:r>
            <a:r>
              <a:rPr lang="it-IT" b="1" dirty="0" err="1"/>
              <a:t>Cosp</a:t>
            </a:r>
            <a:r>
              <a:rPr lang="it-IT" b="1" dirty="0"/>
              <a:t> </a:t>
            </a:r>
            <a:r>
              <a:rPr lang="it-IT" dirty="0"/>
              <a:t>Tecno Service.</a:t>
            </a:r>
            <a:r>
              <a:rPr lang="it-IT" b="1" dirty="0"/>
              <a:t> </a:t>
            </a:r>
          </a:p>
          <a:p>
            <a:pPr marL="0" indent="0">
              <a:buNone/>
            </a:pPr>
            <a:r>
              <a:rPr lang="it-IT" dirty="0"/>
              <a:t>I servizi vengono effettuati attraverso la società operativa «Viterbo Ambiente </a:t>
            </a:r>
            <a:r>
              <a:rPr lang="it-IT" dirty="0" err="1"/>
              <a:t>scarl</a:t>
            </a:r>
            <a:r>
              <a:rPr lang="it-IT" dirty="0"/>
              <a:t>», (in continuità con il precedente appalto).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59DB63-B5B5-3B46-A6A4-F93C36DE3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9205926" y="5925328"/>
            <a:ext cx="2986074" cy="8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9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1200F-23BC-7F44-9654-46C235F0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OBIETTIVI APPALTO PONTE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7B057-6F28-3C46-82C6-134214E9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537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b="1" dirty="0"/>
              <a:t> Esecuzione dei servizi in base alle specifiche contrattuali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b="1" dirty="0"/>
              <a:t> Migliorare i risultati della raccolta differenziata con</a:t>
            </a:r>
            <a:r>
              <a:rPr lang="it-IT" dirty="0"/>
              <a:t>:</a:t>
            </a:r>
          </a:p>
          <a:p>
            <a:pPr lvl="1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it-IT" dirty="0"/>
              <a:t>    </a:t>
            </a:r>
            <a:r>
              <a:rPr lang="it-IT" sz="3000" i="1" dirty="0"/>
              <a:t>adozione di una  Campagna di Comunicazione </a:t>
            </a:r>
            <a:r>
              <a:rPr lang="it-IT" sz="3000" dirty="0"/>
              <a:t>incentrata sul          </a:t>
            </a:r>
            <a:endParaRPr lang="it-IT" dirty="0"/>
          </a:p>
          <a:p>
            <a:pPr marL="0" indent="0">
              <a:lnSpc>
                <a:spcPct val="70000"/>
              </a:lnSpc>
              <a:buNone/>
            </a:pPr>
            <a:r>
              <a:rPr lang="it-IT" dirty="0"/>
              <a:t>              contrasto ad alcune rilevanti inosservanze dei regolamenti da parte       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dirty="0"/>
              <a:t>              dell’utenza riscontrabili, in modo evidente nelle Isole di prossimità, in 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dirty="0"/>
              <a:t>              varie zone del Centro Storico o nelle esposizioni dei condomini quali:</a:t>
            </a:r>
          </a:p>
          <a:p>
            <a:pPr lvl="3"/>
            <a:r>
              <a:rPr lang="it-IT" sz="2600" b="1" dirty="0"/>
              <a:t>abbandoni di rifiuti,</a:t>
            </a:r>
          </a:p>
          <a:p>
            <a:pPr lvl="3"/>
            <a:r>
              <a:rPr lang="it-IT" sz="2600" b="1" dirty="0"/>
              <a:t>conferimenti impropri, </a:t>
            </a:r>
          </a:p>
          <a:p>
            <a:pPr lvl="3"/>
            <a:r>
              <a:rPr lang="it-IT" sz="2600" b="1" dirty="0"/>
              <a:t>discariche abusive.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sz="3000" b="1" dirty="0"/>
              <a:t>    </a:t>
            </a:r>
            <a:r>
              <a:rPr lang="it-IT" sz="3000" b="1" i="1" dirty="0"/>
              <a:t>c</a:t>
            </a:r>
            <a:r>
              <a:rPr lang="it-IT" sz="3000" i="1" dirty="0"/>
              <a:t>ondividere con Amm.ne Comunale azioni</a:t>
            </a:r>
            <a:r>
              <a:rPr lang="it-IT" sz="3000" dirty="0"/>
              <a:t>, di propria  </a:t>
            </a:r>
          </a:p>
          <a:p>
            <a:pPr marL="457200" lvl="1" indent="0">
              <a:buNone/>
            </a:pPr>
            <a:r>
              <a:rPr lang="it-IT" sz="3000" dirty="0"/>
              <a:t>       competenza,  a sostegno dell’obiettivo</a:t>
            </a:r>
          </a:p>
          <a:p>
            <a:pPr marL="457200" lvl="1" indent="0">
              <a:buNone/>
            </a:pPr>
            <a:endParaRPr lang="it-IT" sz="26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59DB63-B5B5-3B46-A6A4-F93C36DE3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9205926" y="5841245"/>
            <a:ext cx="2986074" cy="8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7B057-6F28-3C46-82C6-134214E9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0779"/>
            <a:ext cx="10515600" cy="435133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it-IT" sz="7000" dirty="0"/>
              <a:t>La </a:t>
            </a:r>
            <a:r>
              <a:rPr lang="it-IT" sz="7000" b="1" dirty="0"/>
              <a:t>Filosofia ispiratrice </a:t>
            </a:r>
            <a:r>
              <a:rPr lang="it-IT" sz="7000" dirty="0"/>
              <a:t>di questa “campagna”: </a:t>
            </a:r>
            <a:r>
              <a:rPr lang="it-IT" sz="7000" i="1" dirty="0"/>
              <a:t>non un semplice  impegno contrattuale, ma l’espressione di un motivato coinvolgimento </a:t>
            </a:r>
            <a:r>
              <a:rPr lang="it-IT" sz="7000" dirty="0"/>
              <a:t>dell’ATI per cercare di rimuovere la criticità degli abbandoni e dei conferimenti impropri che compromettono;</a:t>
            </a:r>
          </a:p>
          <a:p>
            <a:r>
              <a:rPr lang="it-IT" sz="7000" dirty="0"/>
              <a:t>risultati ambientali e sanitari della città</a:t>
            </a:r>
          </a:p>
          <a:p>
            <a:r>
              <a:rPr lang="it-IT" sz="7000" dirty="0"/>
              <a:t>Economici, con l’incremento dei costi di smaltimento, </a:t>
            </a:r>
          </a:p>
          <a:p>
            <a:r>
              <a:rPr lang="it-IT" sz="7000" dirty="0"/>
              <a:t>la percezione del servizio -  rifiuti sparsi in città /colpa della Viterbo Ambiente</a:t>
            </a:r>
            <a:r>
              <a:rPr lang="it-IT" sz="6000" dirty="0"/>
              <a:t>.</a:t>
            </a:r>
          </a:p>
          <a:p>
            <a:pPr marL="0" indent="0">
              <a:buNone/>
            </a:pPr>
            <a:r>
              <a:rPr lang="it-IT" sz="6000" b="1" dirty="0"/>
              <a:t>CICLO DI CONFERENZE STAMPA</a:t>
            </a:r>
          </a:p>
          <a:p>
            <a:pPr marL="0" indent="0">
              <a:buNone/>
            </a:pPr>
            <a:r>
              <a:rPr lang="it-IT" sz="7400" dirty="0"/>
              <a:t>La conferenza di oggi è la prima di un ciclo di tre, una all’inizio dell’appalto, una a sei mesi, ed una al termine del contratto. </a:t>
            </a:r>
          </a:p>
          <a:p>
            <a:pPr marL="0" indent="0">
              <a:buNone/>
            </a:pPr>
            <a:r>
              <a:rPr lang="it-IT" sz="7400" b="1" dirty="0"/>
              <a:t>Obiettivo</a:t>
            </a:r>
            <a:r>
              <a:rPr lang="it-IT" sz="7400" dirty="0"/>
              <a:t>: rappresentare i risultati del contrasto alla criticità degli abbandoni e conferimenti impropri, nel centro storico, nell’area più ampia del servizio “porta a porta”, e nella zona dell’area vasta servita con le isole di prossimità. </a:t>
            </a:r>
          </a:p>
          <a:p>
            <a:pPr marL="0" indent="0">
              <a:buNone/>
            </a:pPr>
            <a:r>
              <a:rPr lang="it-IT" sz="7400" i="1" dirty="0"/>
              <a:t>Il trend dei dati, nelle tre conferenze, evidenzierà gli auspicati progressi</a:t>
            </a:r>
            <a:r>
              <a:rPr lang="it-IT" sz="7400" dirty="0"/>
              <a:t>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766743-8F3C-0B49-996C-69196D4ED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9205926" y="5949918"/>
            <a:ext cx="2986074" cy="86522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2D8CED3-D370-1A42-B7DD-4AD4275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CAMPAGNA DI COMUNICAZIONE</a:t>
            </a:r>
          </a:p>
        </p:txBody>
      </p:sp>
    </p:spTree>
    <p:extLst>
      <p:ext uri="{BB962C8B-B14F-4D97-AF65-F5344CB8AC3E}">
        <p14:creationId xmlns:p14="http://schemas.microsoft.com/office/powerpoint/2010/main" val="6973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7B057-6F28-3C46-82C6-134214E96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3" y="1534740"/>
            <a:ext cx="10589171" cy="45825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400" b="1" dirty="0"/>
              <a:t>MANIFESTI E MATERIALE CARTACEO</a:t>
            </a:r>
            <a:r>
              <a:rPr lang="it-IT" sz="2400" dirty="0"/>
              <a:t> </a:t>
            </a:r>
          </a:p>
          <a:p>
            <a:pPr>
              <a:buFontTx/>
              <a:buChar char="-"/>
            </a:pPr>
            <a:r>
              <a:rPr lang="it-IT" sz="2600" dirty="0"/>
              <a:t>Avvio campagna dal 27 ottobre; </a:t>
            </a:r>
          </a:p>
          <a:p>
            <a:pPr>
              <a:buFontTx/>
              <a:buChar char="-"/>
            </a:pPr>
            <a:r>
              <a:rPr lang="it-IT" sz="2600" i="1" dirty="0"/>
              <a:t>Manifesto</a:t>
            </a:r>
            <a:r>
              <a:rPr lang="it-IT" sz="2600" dirty="0"/>
              <a:t> </a:t>
            </a:r>
            <a:r>
              <a:rPr lang="it-IT" sz="2600" b="1" dirty="0"/>
              <a:t>«Si può fare! … il 70%», </a:t>
            </a:r>
            <a:r>
              <a:rPr lang="it-IT" sz="2600" dirty="0"/>
              <a:t>(già visibile in città) propone l’obiettivo dell’innalzamento della percentuale di raccolta differenziata  </a:t>
            </a:r>
          </a:p>
          <a:p>
            <a:pPr>
              <a:buFontTx/>
              <a:buChar char="-"/>
            </a:pPr>
            <a:r>
              <a:rPr lang="it-IT" sz="3000" dirty="0"/>
              <a:t>Due tipologie di pieghevoli, che forniscono:</a:t>
            </a:r>
          </a:p>
          <a:p>
            <a:pPr lvl="1">
              <a:buFontTx/>
              <a:buChar char="-"/>
            </a:pPr>
            <a:r>
              <a:rPr lang="it-IT" sz="2600" dirty="0"/>
              <a:t>indicazioni di </a:t>
            </a:r>
            <a:r>
              <a:rPr lang="it-IT" sz="2600" i="1" dirty="0"/>
              <a:t>“differenziazione”</a:t>
            </a:r>
            <a:r>
              <a:rPr lang="it-IT" sz="2600" dirty="0"/>
              <a:t> nelle aree servite dal servizio “porta a porta” e dalle «isole di prossimità», </a:t>
            </a:r>
          </a:p>
          <a:p>
            <a:pPr lvl="1">
              <a:buFontTx/>
              <a:buChar char="-"/>
            </a:pPr>
            <a:r>
              <a:rPr lang="it-IT" sz="2600" dirty="0"/>
              <a:t>Sintesi delle </a:t>
            </a:r>
            <a:r>
              <a:rPr lang="it-IT" sz="2600" i="1" dirty="0"/>
              <a:t>norme</a:t>
            </a:r>
            <a:r>
              <a:rPr lang="it-IT" sz="2600" dirty="0"/>
              <a:t> </a:t>
            </a:r>
            <a:r>
              <a:rPr lang="it-IT" sz="2600" i="1" dirty="0"/>
              <a:t>e delle correlate sanzioni</a:t>
            </a:r>
            <a:r>
              <a:rPr lang="it-IT" sz="2600" dirty="0"/>
              <a:t> per inosservanza delle prescrizioni definite dall’ordinanza sindacale che regola il conferimento e raccolta dei rifiuti</a:t>
            </a:r>
          </a:p>
          <a:p>
            <a:pPr marL="0" indent="0">
              <a:buNone/>
            </a:pPr>
            <a:r>
              <a:rPr lang="it-IT" sz="2600" b="1" dirty="0"/>
              <a:t>ALTRO MATERIALE INFORMATIVO </a:t>
            </a:r>
            <a:r>
              <a:rPr lang="it-IT" sz="2600" dirty="0"/>
              <a:t>(versione web consultabile online).</a:t>
            </a:r>
          </a:p>
          <a:p>
            <a:pPr marL="0" indent="0">
              <a:buNone/>
            </a:pPr>
            <a:r>
              <a:rPr lang="it-IT" sz="2600" b="1" i="1" dirty="0"/>
              <a:t>- </a:t>
            </a:r>
            <a:r>
              <a:rPr lang="it-IT" sz="2600" i="1" dirty="0"/>
              <a:t>“Vademecum ristoranti”</a:t>
            </a:r>
            <a:r>
              <a:rPr lang="it-IT" sz="2600" dirty="0"/>
              <a:t>: indicazioni comportamentali e norme di riferimento.</a:t>
            </a:r>
          </a:p>
          <a:p>
            <a:pPr>
              <a:buFontTx/>
              <a:buChar char="-"/>
            </a:pPr>
            <a:r>
              <a:rPr lang="it-IT" sz="2600" i="1" dirty="0"/>
              <a:t>“Guida bilingue”: </a:t>
            </a:r>
            <a:r>
              <a:rPr lang="it-IT" sz="2600" dirty="0"/>
              <a:t>sintesi delle principali norme generali </a:t>
            </a:r>
          </a:p>
          <a:p>
            <a:pPr marL="0" indent="0">
              <a:buNone/>
            </a:pPr>
            <a:endParaRPr lang="it-IT" sz="26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766743-8F3C-0B49-996C-69196D4ED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0" b="22130"/>
          <a:stretch/>
        </p:blipFill>
        <p:spPr>
          <a:xfrm>
            <a:off x="9205926" y="5851755"/>
            <a:ext cx="2986074" cy="86522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2D8CED3-D370-1A42-B7DD-4AD4275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060"/>
            <a:ext cx="10515600" cy="81373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PRESENTAZIONE DEL PIANO DI ATTIVITÀ</a:t>
            </a:r>
          </a:p>
        </p:txBody>
      </p:sp>
    </p:spTree>
    <p:extLst>
      <p:ext uri="{BB962C8B-B14F-4D97-AF65-F5344CB8AC3E}">
        <p14:creationId xmlns:p14="http://schemas.microsoft.com/office/powerpoint/2010/main" val="1806609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3F6744-BF6F-354F-AABD-8B1C6D3C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3" y="727595"/>
            <a:ext cx="11414234" cy="561020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43C7E13-30B8-F54D-B411-BDA2915B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22" y="141401"/>
            <a:ext cx="9527356" cy="58619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 REALIZZATO</a:t>
            </a:r>
          </a:p>
        </p:txBody>
      </p:sp>
    </p:spTree>
    <p:extLst>
      <p:ext uri="{BB962C8B-B14F-4D97-AF65-F5344CB8AC3E}">
        <p14:creationId xmlns:p14="http://schemas.microsoft.com/office/powerpoint/2010/main" val="48110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3DDDCE5B-C47A-A240-AFAE-91C63B357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42"/>
          <a:stretch/>
        </p:blipFill>
        <p:spPr>
          <a:xfrm>
            <a:off x="1982771" y="757459"/>
            <a:ext cx="8226458" cy="580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7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26C36F9-A507-F340-89CB-720F79FE1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9"/>
          <a:stretch/>
        </p:blipFill>
        <p:spPr>
          <a:xfrm>
            <a:off x="1787609" y="296307"/>
            <a:ext cx="8834823" cy="60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4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8EE1776-6E11-044F-806E-E2FD19F98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03" y="436418"/>
            <a:ext cx="11428510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53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1312</Words>
  <Application>Microsoft Macintosh PowerPoint</Application>
  <PresentationFormat>Widescreen</PresentationFormat>
  <Paragraphs>98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ATI</vt:lpstr>
      <vt:lpstr>OBIETTIVI APPALTO PONTE</vt:lpstr>
      <vt:lpstr>CAMPAGNA DI COMUNICAZIONE</vt:lpstr>
      <vt:lpstr>PRESENTAZIONE DEL PIANO DI ATTIVITÀ</vt:lpstr>
      <vt:lpstr>MATERIALE REALIZZATO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 PROMOZIONALI ED INCONTRI</vt:lpstr>
      <vt:lpstr>SITO WEB &amp; NEW MEDIA</vt:lpstr>
      <vt:lpstr>FORMAZIONE ON LINE</vt:lpstr>
      <vt:lpstr>CORSO COMPOSTAGGIO DOMESTICO</vt:lpstr>
      <vt:lpstr>PROGETTO DI EDUCAZIONE AMBIENTALE</vt:lpstr>
      <vt:lpstr>ALTRE ATTIVITÀ</vt:lpstr>
      <vt:lpstr>«APRIAMO LA CACCIA…»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zack dadi</dc:creator>
  <cp:lastModifiedBy>365 Pro Plus</cp:lastModifiedBy>
  <cp:revision>57</cp:revision>
  <dcterms:created xsi:type="dcterms:W3CDTF">2020-10-22T06:50:37Z</dcterms:created>
  <dcterms:modified xsi:type="dcterms:W3CDTF">2020-10-29T11:10:08Z</dcterms:modified>
</cp:coreProperties>
</file>